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7103745" cy="10234295"/>
  <p:defaultTextStyle>
    <a:defPPr>
      <a:defRPr lang="zh-CN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autoAdjust="0" sz="12278"/>
    <p:restoredTop sz="94660"/>
  </p:normalViewPr>
  <p:slideViewPr>
    <p:cSldViewPr showGuides="1" snapToGrid="0">
      <p:cViewPr varScale="1">
        <p:scale>
          <a:sx d="100" n="117"/>
          <a:sy d="100" n="117"/>
        </p:scale>
        <p:origin x="510" y="102"/>
      </p:cViewPr>
      <p:guideLst>
        <p:guide orient="horz" pos="2159"/>
        <p:guide pos="3840"/>
      </p:guideLst>
    </p:cSldViewPr>
  </p:slideViewPr>
  <p:notesTextViewPr>
    <p:cViewPr>
      <p:scale>
        <a:sx d="2" n="3"/>
        <a:sy d="2" n="3"/>
      </p:scale>
      <p:origin x="0" y="0"/>
    </p:cViewPr>
  </p:notesTextViewPr>
  <p:gridSpacing cx="72000" cy="720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34" Type="http://schemas.openxmlformats.org/officeDocument/2006/relationships/tableStyles" Target="tableStyles.xml" /><Relationship Id="rId33" Type="http://schemas.openxmlformats.org/officeDocument/2006/relationships/viewProps" Target="viewProps.xml" /><Relationship Id="rId32" Type="http://schemas.openxmlformats.org/officeDocument/2006/relationships/presProps" Target="presProps.xml" /><Relationship Id="rId31" Type="http://schemas.openxmlformats.org/officeDocument/2006/relationships/handoutMaster" Target="handoutMasters/handoutMaster1.xml" /><Relationship Id="rId28" Type="http://schemas.openxmlformats.org/officeDocument/2006/relationships/theme" Target="theme/theme1.xml" /><Relationship Id="rId1" Type="http://schemas.openxmlformats.org/officeDocument/2006/relationships/slideMaster" Target="slideMasters/slideMaster1.xml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altLang="en-US"/>
              <a:t>Санкт-Петербург</a:t>
            </a:r>
            <a:endParaRPr lang="ru-RU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 anchor="b">
            <a:noAutofit/>
          </a:bodyPr>
          <a:lstStyle>
            <a:lvl1pPr>
              <a:defRPr sz="6000" b="1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611683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1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kumimoji="0" lang="en-US" sz="20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9" Target="../slideLayouts/slideLayout9.xml" Type="http://schemas.openxmlformats.org/officeDocument/2006/relationships/slideLayout" /><Relationship Id="rId8" Target="../slideLayouts/slideLayout8.xml" Type="http://schemas.openxmlformats.org/officeDocument/2006/relationships/slideLayout" /><Relationship Id="rId7" Target="../slideLayouts/slideLayout7.xml" Type="http://schemas.openxmlformats.org/officeDocument/2006/relationships/slideLayout" /><Relationship Id="rId6" Target="../slideLayouts/slideLayout6.xml" Type="http://schemas.openxmlformats.org/officeDocument/2006/relationships/slideLayout" /><Relationship Id="rId5" Target="../slideLayouts/slideLayout5.xml" Type="http://schemas.openxmlformats.org/officeDocument/2006/relationships/slideLayout" /><Relationship Id="rId4" Target="../slideLayouts/slideLayout4.xml" Type="http://schemas.openxmlformats.org/officeDocument/2006/relationships/slideLayout" /><Relationship Id="rId3" Target="../slideLayouts/slideLayout3.xml" Type="http://schemas.openxmlformats.org/officeDocument/2006/relationships/slideLayout" /><Relationship Id="rId2" Target="../slideLayouts/slideLayout2.xml" Type="http://schemas.openxmlformats.org/officeDocument/2006/relationships/slideLayout" /><Relationship Id="rId11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1" Target="../slideLayouts/slideLayout1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 smtClean="0"/>
              <a:t>Click to edit Master title style</a:t>
            </a:r>
            <a:endParaRPr dirty="0"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algn="l" defTabSz="914400" eaLnBrk="1" fontAlgn="auto" hangingPunct="1" indent="-228600" latinLnBrk="0" lvl="0" marL="228600" marR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charset="0" panose="020B0604020202020204" pitchFamily="34" typeface="Arial"/>
              <a:buChar char="•"/>
              <a:defRPr/>
            </a:pPr>
            <a:r>
              <a:rPr dirty="0" lang="en-US" smtClean="0"/>
              <a:t>Click to edit Master text styles</a:t>
            </a:r>
            <a:endParaRPr dirty="0" lang="en-US" smtClean="0"/>
          </a:p>
          <a:p>
            <a:pPr lvl="1"/>
            <a:r>
              <a:rPr dirty="0" lang="en-US" smtClean="0"/>
              <a:t>Second level</a:t>
            </a:r>
            <a:endParaRPr dirty="0" lang="en-US" smtClean="0"/>
          </a:p>
          <a:p>
            <a:pPr lvl="2"/>
            <a:r>
              <a:rPr dirty="0" lang="en-US" smtClean="0"/>
              <a:t>Third level</a:t>
            </a:r>
            <a:endParaRPr dirty="0" lang="en-US"/>
          </a:p>
          <a:p>
            <a:pPr lvl="3"/>
            <a:r>
              <a:rPr dirty="0" lang="en-US" smtClean="0"/>
              <a:t>Fourth level</a:t>
            </a:r>
            <a:endParaRPr dirty="0" lang="en-US"/>
          </a:p>
          <a:p>
            <a:pPr lvl="4"/>
            <a:r>
              <a:rPr dirty="0" lang="en-US" smtClean="0"/>
              <a:t>Fifth level</a:t>
            </a:r>
            <a:endParaRPr dirty="0" lang="en-US"/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>
            <a:noAutofit/>
          </a:bodyPr>
          <a:lstStyle>
            <a:lvl1pPr algn="l">
              <a:defRPr baseline="0"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dirty="0" lang="en-US" smtClean="0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>
            <a:noAutofit/>
          </a:bodyPr>
          <a:lstStyle>
            <a:lvl1pPr algn="ctr">
              <a:defRPr sz="2000">
                <a:solidFill>
                  <a:schemeClr val="tx1">
                    <a:tint val="75000"/>
                  </a:schemeClr>
                </a:solidFill>
                <a:latin charset="0" panose="020F0302020204030204" pitchFamily="34" typeface="Calibri Light"/>
                <a:cs charset="0" panose="020F0302020204030204" pitchFamily="34" typeface="Calibri Light"/>
              </a:defRPr>
            </a:lvl1pPr>
          </a:lstStyle>
          <a:p>
            <a:r>
              <a:rPr altLang="en-US" lang="ru-RU"/>
              <a:t>Санкт-Петербург</a:t>
            </a:r>
            <a:endParaRPr altLang="en-US" lang="ru-RU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charset="0" panose="020F0302020204030204" pitchFamily="34" typeface="Calibri Light"/>
                <a:cs charset="0" panose="020F0302020204030204" pitchFamily="34" typeface="Calibri Light"/>
              </a:defRPr>
            </a:lvl1pPr>
          </a:lstStyle>
          <a:p>
            <a:fld id="{49AE70B2-8BF9-45C0-BB95-33D1B9D3A854}" type="slidenum">
              <a:rPr lang="en-US" smtClean="0"/>
            </a:fld>
            <a:endParaRPr dirty="0" lang="en-US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000">
          <a:solidFill>
            <a:schemeClr val="tx1"/>
          </a:solidFill>
          <a:latin charset="0" panose="020F0302020204030204" pitchFamily="34" typeface="Calibri Light"/>
          <a:ea typeface="+mj-ea"/>
          <a:cs typeface="+mj-cs"/>
        </a:defRPr>
      </a:lvl1pPr>
    </p:titleStyle>
    <p:bodyStyle>
      <a:lvl1pPr algn="l" defTabSz="914400" eaLnBrk="1" fontAlgn="auto" hangingPunct="1" indent="0" latinLnBrk="0" marL="0" marR="0" rtl="0">
        <a:lnSpc>
          <a:spcPct val="90000"/>
        </a:lnSpc>
        <a:spcBef>
          <a:spcPts val="1000"/>
        </a:spcBef>
        <a:spcAft>
          <a:spcPts val="0"/>
        </a:spcAft>
        <a:buClrTx/>
        <a:buSzTx/>
        <a:buFont charset="0" panose="020B0604020202020204" pitchFamily="34" typeface="Arial"/>
        <a:buNone/>
        <a:defRPr b="0" kern="1200" sz="2800">
          <a:solidFill>
            <a:schemeClr val="tx1"/>
          </a:solidFill>
          <a:latin charset="0" panose="020F0302020204030204" pitchFamily="34" typeface="Calibri Ligh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aseline="0" kern="1200" sz="2400">
          <a:solidFill>
            <a:schemeClr val="tx1"/>
          </a:solidFill>
          <a:latin charset="0" panose="020F0302020204030204" pitchFamily="34" typeface="Calibri Ligh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aseline="0" kern="1200" sz="2000">
          <a:solidFill>
            <a:schemeClr val="tx1"/>
          </a:solidFill>
          <a:effectLst/>
          <a:latin charset="0" panose="020F0302020204030204" pitchFamily="34" typeface="Calibri Light"/>
          <a:ea typeface="+mn-ea"/>
          <a:cs charset="0" panose="020F0302020204030204" pitchFamily="34" typeface="Calibri Light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aseline="0" kern="1200" sz="1800">
          <a:solidFill>
            <a:schemeClr val="tx1"/>
          </a:solidFill>
          <a:effectLst/>
          <a:latin charset="0" panose="020F0302020204030204" pitchFamily="34" typeface="Calibri Light"/>
          <a:ea typeface="+mn-ea"/>
          <a:cs charset="0" panose="020F0302020204030204" pitchFamily="34" typeface="Calibri Light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aseline="0" kern="1200" sz="1800">
          <a:solidFill>
            <a:schemeClr val="tx1"/>
          </a:solidFill>
          <a:effectLst/>
          <a:latin charset="0" panose="020F0302020204030204" pitchFamily="34" typeface="Calibri Light"/>
          <a:ea typeface="+mn-ea"/>
          <a:cs charset="0" panose="020F0302020204030204" pitchFamily="34" typeface="Calibri Light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0.png" /><Relationship Id="rId2" Type="http://schemas.openxmlformats.org/officeDocument/2006/relationships/image" Target="../media/image9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2.png" /><Relationship Id="rId2" Type="http://schemas.openxmlformats.org/officeDocument/2006/relationships/image" Target="../media/image11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3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5.png" /><Relationship Id="rId2" Type="http://schemas.openxmlformats.org/officeDocument/2006/relationships/image" Target="../media/image14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7.png" /><Relationship Id="rId2" Type="http://schemas.openxmlformats.org/officeDocument/2006/relationships/image" Target="../media/image16.pn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8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jp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4.png" /><Relationship Id="rId2" Type="http://schemas.openxmlformats.org/officeDocument/2006/relationships/image" Target="../media/image3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7.png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/>
          <a:lstStyle/>
          <a:p>
            <a:pPr lvl="0" indent="0" marL="0">
              <a:buNone/>
            </a:pPr>
            <a:r>
              <a:rPr/>
              <a:t>Биссус в войне и мире беломорских мидий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В.Хайтов, А.Ковалев, П.Александрова, В.Шеламова, Т.Ершова</a:t>
            </a:r>
          </a:p>
        </p:txBody>
      </p:sp>
      <p:sp>
        <p:nvSpPr>
          <p:cNvPr id="4" name="Date Placeholder 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2023-11-26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Влияние солености на силу прикрепления к субстрату</a:t>
            </a:r>
          </a:p>
        </p:txBody>
      </p:sp>
      <p:pic>
        <p:nvPicPr>
          <p:cNvPr descr="Khaitov_Byssus_in_mussel_life_files/figure-pptx/unnamed-chunk-8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1917700"/>
            <a:ext cx="5181600" cy="4140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В экспериментальных условиях:</a:t>
            </a:r>
          </a:p>
          <a:p>
            <a:pPr lvl="0"/>
            <a:r>
              <a:rPr/>
              <a:t>По мере уменьшения солености, сила прикрепления мидий </a:t>
            </a:r>
            <a:r>
              <a:rPr i="1"/>
              <a:t>E-морфотипа</a:t>
            </a:r>
            <a:r>
              <a:rPr/>
              <a:t> значимо снижается.</a:t>
            </a:r>
          </a:p>
          <a:p>
            <a:pPr lvl="0"/>
            <a:r>
              <a:rPr/>
              <a:t>Для мидий </a:t>
            </a:r>
            <a:r>
              <a:rPr i="1"/>
              <a:t>T-морфотипа</a:t>
            </a:r>
            <a:r>
              <a:rPr/>
              <a:t> связь с соленостью не выявлена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Война между мидиями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Однослойные VS многослойные поселения мидий, или кто на ком?</a:t>
            </a:r>
          </a:p>
        </p:txBody>
      </p:sp>
      <p:pic>
        <p:nvPicPr>
          <p:cNvPr descr="Figures/Layer_Tr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41400" y="1816100"/>
            <a:ext cx="43942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Khaitov_Byssus_in_mussel_life_files/figure-pptx/unnamed-chunk-10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Мидии T-морфотипа чаще прикрепляются ко дну, чем к раковинам соседних мидий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Кто кого?</a:t>
            </a:r>
          </a:p>
        </p:txBody>
      </p:sp>
      <p:pic>
        <p:nvPicPr>
          <p:cNvPr descr="Figures/Donor_Recipien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27200" y="1816100"/>
            <a:ext cx="30099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Khaitov_Byssus_in_mussel_life_files/figure-pptx/unnamed-chunk-12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Мидии E-морфотипа при соседстве с мидиями T-морфотипа большую долю нитей крепят к чужаку, а не к субстрату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“Проникающий” биссус</a:t>
            </a:r>
          </a:p>
        </p:txBody>
      </p:sp>
      <p:pic>
        <p:nvPicPr>
          <p:cNvPr descr="Figures/Mutual_byssu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1993900"/>
            <a:ext cx="5181600" cy="4000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При постановке эксперимента, когда моллюски были ориентированы брюшной стороной друг к другу, было отмечено прикрепление биссуса к стволу биссусных нитей партнера.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 i="1"/>
              <a:t>Mytilus trossulus</a:t>
            </a:r>
            <a:r>
              <a:rPr/>
              <a:t>: бей своих?</a:t>
            </a:r>
          </a:p>
        </p:txBody>
      </p:sp>
      <p:pic>
        <p:nvPicPr>
          <p:cNvPr descr="Figures/Mussels_on_plat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01800" y="1816100"/>
            <a:ext cx="30861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Khaitov_Byssus_in_mussel_life_files/figure-pptx/unnamed-chunk-13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981700" y="1917700"/>
            <a:ext cx="5181600" cy="4140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lvl="0" indent="0" marL="0">
              <a:buNone/>
            </a:pPr>
            <a:r>
              <a:rPr/>
              <a:t>Биссус в войне с врагами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Морские звезды - естественные враги мидий</a:t>
            </a:r>
          </a:p>
        </p:txBody>
      </p:sp>
      <p:pic>
        <p:nvPicPr>
          <p:cNvPr descr="Figures/AsTrEd_bo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2247900"/>
            <a:ext cx="51816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В садках, расположенных над пластиной с мидиями, находились морские звезды или ничего</a:t>
            </a:r>
          </a:p>
        </p:txBody>
      </p:sp>
      <p:pic>
        <p:nvPicPr>
          <p:cNvPr descr="Khaitov_Byssus_in_mussel_life_files/figure-pptx/unnamed-chunk-15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В присутствии химических сигналов от хищника мидии сильнее прикрепляются к субстрату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Война с биссусом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Фукоиды: борьба с обрастанием?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Получение “кондиционированную” воды:</a:t>
            </a:r>
          </a:p>
          <a:p>
            <a:pPr lvl="0"/>
            <a:r>
              <a:rPr/>
              <a:t>Вода с метаболитами </a:t>
            </a:r>
            <a:r>
              <a:rPr i="1"/>
              <a:t>Ascophyllum nodosum</a:t>
            </a:r>
            <a:r>
              <a:rPr/>
              <a:t> (600 г. на 0.5 л морской воды, 6 часов, 2 контейнера)</a:t>
            </a:r>
          </a:p>
          <a:p>
            <a:pPr lvl="0"/>
            <a:r>
              <a:rPr/>
              <a:t>Вода с метаболитами </a:t>
            </a:r>
            <a:r>
              <a:rPr i="1"/>
              <a:t>Fucus vesiculosus</a:t>
            </a:r>
            <a:r>
              <a:rPr/>
              <a:t> (600 г. на 0.5 л морской воды, 6 часов, 2 контейнера)</a:t>
            </a:r>
          </a:p>
          <a:p>
            <a:pPr lvl="0"/>
            <a:r>
              <a:rPr/>
              <a:t>Контроль 0.5 л морской воды. 6 часов, 2 контейнера</a:t>
            </a:r>
          </a:p>
        </p:txBody>
      </p:sp>
      <p:pic>
        <p:nvPicPr>
          <p:cNvPr descr="Khaitov_Byssus_in_mussel_life_files/figure-pptx/unnamed-chunk-17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Метаболиты F.vesiculosus полностью подавляют выделение биссуса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Беломорские мидии</a:t>
            </a:r>
          </a:p>
        </p:txBody>
      </p:sp>
      <p:pic>
        <p:nvPicPr>
          <p:cNvPr descr="Figures/Katolikova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1968500"/>
            <a:ext cx="5181600" cy="4025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В Белом море обитает два вида мидий</a:t>
            </a:r>
          </a:p>
          <a:p>
            <a:pPr lvl="0"/>
            <a:r>
              <a:rPr i="1"/>
              <a:t>Mytilus edulis</a:t>
            </a:r>
            <a:r>
              <a:rPr/>
              <a:t> — коренной для Белого моря вид</a:t>
            </a:r>
          </a:p>
          <a:p>
            <a:pPr lvl="0"/>
            <a:r>
              <a:rPr i="1"/>
              <a:t>Mytilus trossulus</a:t>
            </a:r>
            <a:r>
              <a:rPr/>
              <a:t> — Вид вселенец, завезенный в акваторию Баренцева и Белого морей судами из Северной Америкой во время Второй Мировой Войны.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Итоги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Использование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Мидии T-морфотипа (~ </a:t>
            </a:r>
            <a:r>
              <a:rPr i="1"/>
              <a:t>M.trossulus</a:t>
            </a:r>
            <a:r>
              <a:rPr/>
              <a:t>) выделяют больше биссуса и крепятся к субстрату сильнее, чем мидии E-морфотипа (~ </a:t>
            </a:r>
            <a:r>
              <a:rPr i="1"/>
              <a:t>M.edulis</a:t>
            </a:r>
            <a:r>
              <a:rPr/>
              <a:t>). Это, может объяснять преобладание </a:t>
            </a:r>
            <a:r>
              <a:rPr i="1"/>
              <a:t>M.trossulus</a:t>
            </a:r>
            <a:r>
              <a:rPr/>
              <a:t> на фукоидах, а </a:t>
            </a:r>
            <a:r>
              <a:rPr i="1"/>
              <a:t>M.edulis</a:t>
            </a:r>
            <a:r>
              <a:rPr/>
              <a:t> на грунте.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Использоване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Сила прикрепления мидий T-морфотипа не демонстрирует существенной связи с соленостю в пределах диапазона ее варьирования, харкаткреного для Белого моря.</a:t>
            </a:r>
          </a:p>
          <a:p>
            <a:pPr lvl="0"/>
            <a:r>
              <a:rPr/>
              <a:t>Сила прикрепления мидий E-морфотипа значимо снижается при солености, характерной для эстуариев.</a:t>
            </a:r>
          </a:p>
          <a:p>
            <a:pPr lvl="0"/>
            <a:r>
              <a:rPr/>
              <a:t>Это может объяснять более низкую частоту </a:t>
            </a:r>
            <a:r>
              <a:rPr i="1"/>
              <a:t>M.eduls</a:t>
            </a:r>
            <a:r>
              <a:rPr/>
              <a:t> в эстуариях, где преобладает </a:t>
            </a:r>
            <a:r>
              <a:rPr i="1"/>
              <a:t>M.trossulus</a:t>
            </a:r>
            <a:r>
              <a:rPr/>
              <a:t>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Использоване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Биссус может использоваться как оружие в межвидовой конкуренции (</a:t>
            </a:r>
            <a:r>
              <a:rPr i="1"/>
              <a:t>M.edulis</a:t>
            </a:r>
            <a:r>
              <a:rPr/>
              <a:t> подавляет </a:t>
            </a:r>
            <a:r>
              <a:rPr i="1"/>
              <a:t>M.trossulus</a:t>
            </a:r>
            <a:r>
              <a:rPr/>
              <a:t>)</a:t>
            </a:r>
          </a:p>
          <a:p>
            <a:pPr lvl="0"/>
            <a:r>
              <a:rPr/>
              <a:t>Биссус может использоваться как оружие во внутривидовой конкуренции (</a:t>
            </a:r>
            <a:r>
              <a:rPr i="1"/>
              <a:t>M. trossulus</a:t>
            </a:r>
            <a:r>
              <a:rPr/>
              <a:t> подавляет конспецификов). Вероятно, следствием этого является тенденция к формированию однослойных плотных поселений, характерная для </a:t>
            </a:r>
            <a:r>
              <a:rPr i="1"/>
              <a:t>M.trossulus</a:t>
            </a:r>
            <a:r>
              <a:rPr/>
              <a:t>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Использоване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Биссус позволяет обороняться от морских звезд: оба вида сильнее прикрепляются к субстрату при наличии сигналов от звезд.</a:t>
            </a:r>
          </a:p>
          <a:p>
            <a:pPr lvl="0"/>
            <a:r>
              <a:rPr/>
              <a:t>Различий в этом поведенческом паттерне между </a:t>
            </a:r>
            <a:r>
              <a:rPr i="1"/>
              <a:t>M.edulis</a:t>
            </a:r>
            <a:r>
              <a:rPr/>
              <a:t> и </a:t>
            </a:r>
            <a:r>
              <a:rPr i="1"/>
              <a:t>M.trossulus</a:t>
            </a:r>
            <a:r>
              <a:rPr/>
              <a:t> мы не обнаружили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Использоване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Некоторые виды фукоидов (</a:t>
            </a:r>
            <a:r>
              <a:rPr i="1"/>
              <a:t>F.vesiculosus</a:t>
            </a:r>
            <a:r>
              <a:rPr/>
              <a:t>), вероятно, могут выделять метаболиты, угнетающие образование биссуса.</a:t>
            </a:r>
          </a:p>
          <a:p>
            <a:pPr lvl="0"/>
            <a:r>
              <a:rPr/>
              <a:t>Различий в чувствительности к этому влиянию между </a:t>
            </a:r>
            <a:r>
              <a:rPr i="1"/>
              <a:t>M.edulis</a:t>
            </a:r>
            <a:r>
              <a:rPr/>
              <a:t> и </a:t>
            </a:r>
            <a:r>
              <a:rPr i="1"/>
              <a:t>M.trossulus</a:t>
            </a:r>
            <a:r>
              <a:rPr/>
              <a:t> мы не обнаружили.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s/Final_slid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54300" y="1816100"/>
            <a:ext cx="64897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Морфотип-тест для идентификации мидий</a:t>
            </a:r>
          </a:p>
        </p:txBody>
      </p:sp>
      <p:pic>
        <p:nvPicPr>
          <p:cNvPr descr="Figures/Morphotypes_rus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2425700"/>
            <a:ext cx="5181600" cy="312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Морфотипы мидий позволяют с высокой вероятностью идентифицировать мидий</a:t>
            </a:r>
          </a:p>
          <a:p>
            <a:pPr lvl="0"/>
            <a:r>
              <a:rPr i="1"/>
              <a:t>E - морфотип</a:t>
            </a:r>
            <a:r>
              <a:rPr/>
              <a:t> — соответствует </a:t>
            </a:r>
            <a:r>
              <a:rPr i="1"/>
              <a:t>M.edulis</a:t>
            </a:r>
            <a:r>
              <a:rPr/>
              <a:t> (вероятность правильного определения ~90%)</a:t>
            </a:r>
          </a:p>
          <a:p>
            <a:pPr lvl="0"/>
            <a:r>
              <a:rPr i="1"/>
              <a:t>T- морфотип</a:t>
            </a:r>
            <a:r>
              <a:rPr/>
              <a:t> — соответствует </a:t>
            </a:r>
            <a:r>
              <a:rPr i="1"/>
              <a:t>M.trossulus</a:t>
            </a:r>
            <a:r>
              <a:rPr/>
              <a:t> (вероятность правильного определения ~90%)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Разделение экологических ниш у беломорских мидий</a:t>
            </a:r>
          </a:p>
        </p:txBody>
      </p:sp>
      <p:pic>
        <p:nvPicPr>
          <p:cNvPr descr="Figures/Plot_PT_no_siz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939800" y="1816100"/>
            <a:ext cx="45974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Khaitov_Byssus_in_mussel_life_files/figure-pptx/unnamed-chunk-3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981700" y="1917700"/>
            <a:ext cx="5181600" cy="4140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Возможные причины расхождения по субстратам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Талломы водорослей находятся под воздействием прибоя.</a:t>
            </a:r>
          </a:p>
          <a:p>
            <a:pPr lvl="0"/>
            <a:r>
              <a:rPr/>
              <a:t>Если мидии разных видов имеют разную силу прикрепления, то на фукоидах будет удерживаться тот вид, у кого биссус прочнее.</a:t>
            </a:r>
          </a:p>
          <a:p>
            <a:pPr lvl="0"/>
            <a:r>
              <a:rPr b="1"/>
              <a:t>Необходимо изучение свойств биссуса у мидий разных видов.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Задачи, решаемые с помощью биссуса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Закрепление на субстрате</a:t>
            </a:r>
          </a:p>
          <a:p>
            <a:pPr lvl="0"/>
            <a:r>
              <a:rPr/>
              <a:t>“Оружие” против конкурентов и хищников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lvl="0" indent="0" marL="0">
              <a:buNone/>
            </a:pPr>
            <a:r>
              <a:rPr/>
              <a:t>Биссус в мире беломорских мидий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Количество биссусных нитей</a:t>
            </a:r>
          </a:p>
        </p:txBody>
      </p:sp>
      <p:pic>
        <p:nvPicPr>
          <p:cNvPr descr="Khaitov_Byssus_in_mussel_life_files/figure-pptx/unnamed-chunk-5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1917700"/>
            <a:ext cx="5181600" cy="4140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Мидии T-морфотипа выделяют больше нитей биссуса.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Сила прикрепления</a:t>
            </a:r>
          </a:p>
        </p:txBody>
      </p:sp>
      <p:pic>
        <p:nvPicPr>
          <p:cNvPr descr="Figures/Force_plate_with_dinamomet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2070100"/>
            <a:ext cx="5181600" cy="3314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Экспериментальная пластина</a:t>
            </a:r>
          </a:p>
        </p:txBody>
      </p:sp>
      <p:pic>
        <p:nvPicPr>
          <p:cNvPr descr="Khaitov_Byssus_in_mussel_life_files/figure-pptx/unnamed-chunk-6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Мидии T-морфотипа сильнее прикрепляются к субстрату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WPS Presentation</Application>
  <PresentationFormat>宽屏</PresentationFormat>
  <Paragraphs>2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Office Theme</vt:lpstr>
      <vt:lpstr>Заголовок 1 уровня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Биссус в войне и мире беломорских мидий</dc:title>
  <dc:creator>В.Хайтов, А.Ковалев, П.Александрова, В.Шеламова, Т.Ершова</dc:creator>
  <cp:keywords/>
  <dcterms:created xsi:type="dcterms:W3CDTF">2023-11-26T15:29:12Z</dcterms:created>
  <dcterms:modified xsi:type="dcterms:W3CDTF">2023-11-26T15:29:12Z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2023-11-26</vt:lpwstr>
  </property>
  <property fmtid="{D5CDD505-2E9C-101B-9397-08002B2CF9AE}" pid="3" name="output">
    <vt:lpwstr/>
  </property>
</Properties>
</file>